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5" r:id="rId19"/>
    <p:sldId id="286" r:id="rId20"/>
    <p:sldId id="287" r:id="rId21"/>
    <p:sldId id="274" r:id="rId22"/>
    <p:sldId id="282" r:id="rId23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48" autoAdjust="0"/>
    <p:restoredTop sz="94660"/>
  </p:normalViewPr>
  <p:slideViewPr>
    <p:cSldViewPr snapToGrid="0">
      <p:cViewPr varScale="1">
        <p:scale>
          <a:sx n="88" d="100"/>
          <a:sy n="88" d="100"/>
        </p:scale>
        <p:origin x="17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922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0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246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720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0238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3551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475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24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89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126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60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523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430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5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201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464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3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691560" y="5112000"/>
            <a:ext cx="8595000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>
              <a:lnSpc>
                <a:spcPct val="100000"/>
              </a:lnSpc>
            </a:pPr>
            <a:r>
              <a:t/>
            </a:r>
            <a:br/>
            <a:endParaRPr lang="ru-RU" sz="1800" b="0" strike="noStrike" spc="-1">
              <a:latin typeface="Arial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2617620" y="666926"/>
            <a:ext cx="8278560" cy="316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lang="ru-RU" sz="3600" b="1" i="1" strike="noStrike" cap="all" spc="-1" dirty="0" smtClean="0">
                <a:solidFill>
                  <a:srgbClr val="0066B3"/>
                </a:solidFill>
                <a:latin typeface="Times New Roman" panose="02020603050405020304" pitchFamily="18" charset="0"/>
                <a:ea typeface="DejaVu Sans"/>
              </a:rPr>
              <a:t>Приемы </a:t>
            </a:r>
            <a:r>
              <a:rPr lang="ru-RU" sz="3600" b="1" i="1" strike="noStrike" cap="all" spc="-1" dirty="0" err="1" smtClean="0">
                <a:solidFill>
                  <a:srgbClr val="0066B3"/>
                </a:solidFill>
                <a:latin typeface="Times New Roman" panose="02020603050405020304" pitchFamily="18" charset="0"/>
                <a:ea typeface="DejaVu Sans"/>
              </a:rPr>
              <a:t>ФОРМИРОВАНия</a:t>
            </a:r>
            <a:r>
              <a:rPr lang="ru-RU" sz="3600" b="1" i="1" strike="noStrike" cap="all" spc="-1" dirty="0" smtClean="0">
                <a:solidFill>
                  <a:srgbClr val="0066B3"/>
                </a:solidFill>
                <a:latin typeface="Times New Roman" panose="02020603050405020304" pitchFamily="18" charset="0"/>
                <a:ea typeface="DejaVu Sans"/>
              </a:rPr>
              <a:t> </a:t>
            </a:r>
            <a:r>
              <a:rPr lang="ru-RU" sz="3600" b="1" i="1" cap="all" spc="-1" dirty="0" err="1" smtClean="0">
                <a:solidFill>
                  <a:srgbClr val="0066B3"/>
                </a:solidFill>
                <a:latin typeface="Times New Roman" panose="02020603050405020304" pitchFamily="18" charset="0"/>
                <a:ea typeface="DejaVu Sans"/>
              </a:rPr>
              <a:t>читательск</a:t>
            </a:r>
            <a:r>
              <a:rPr lang="ru-RU" sz="3600" b="1" i="1" strike="noStrike" cap="all" spc="-1" dirty="0" err="1" smtClean="0">
                <a:solidFill>
                  <a:srgbClr val="0066B3"/>
                </a:solidFill>
                <a:latin typeface="Times New Roman" panose="02020603050405020304" pitchFamily="18" charset="0"/>
                <a:ea typeface="DejaVu Sans"/>
              </a:rPr>
              <a:t>ОЙ</a:t>
            </a:r>
            <a:r>
              <a:rPr lang="ru-RU" sz="3600" b="1" i="1" strike="noStrike" cap="all" spc="-1" dirty="0" smtClean="0">
                <a:solidFill>
                  <a:srgbClr val="0066B3"/>
                </a:solidFill>
                <a:latin typeface="Times New Roman" panose="02020603050405020304" pitchFamily="18" charset="0"/>
                <a:ea typeface="DejaVu Sans"/>
              </a:rPr>
              <a:t> </a:t>
            </a:r>
            <a:r>
              <a:rPr lang="ru-RU" sz="3600" b="1" i="1" strike="noStrike" cap="all" spc="-1" dirty="0">
                <a:solidFill>
                  <a:srgbClr val="0066B3"/>
                </a:solidFill>
                <a:latin typeface="Times New Roman" panose="02020603050405020304" pitchFamily="18" charset="0"/>
                <a:ea typeface="DejaVu Sans"/>
              </a:rPr>
              <a:t>ГРАМОТНОСТИ </a:t>
            </a:r>
            <a:endParaRPr lang="ru-RU" sz="3600" b="1" i="1" strike="noStrike" cap="all" spc="-1" dirty="0" smtClean="0">
              <a:solidFill>
                <a:srgbClr val="0066B3"/>
              </a:solidFill>
              <a:latin typeface="Times New Roman" panose="02020603050405020304" pitchFamily="18" charset="0"/>
              <a:ea typeface="DejaVu Sans"/>
            </a:endParaRPr>
          </a:p>
          <a:p>
            <a:pPr algn="r">
              <a:lnSpc>
                <a:spcPct val="100000"/>
              </a:lnSpc>
            </a:pPr>
            <a:r>
              <a:rPr lang="ru-RU" sz="3600" b="1" i="1" strike="noStrike" cap="all" spc="-1" dirty="0" smtClean="0">
                <a:solidFill>
                  <a:srgbClr val="0066B3"/>
                </a:solidFill>
                <a:latin typeface="Times New Roman" panose="02020603050405020304" pitchFamily="18" charset="0"/>
                <a:ea typeface="DejaVu Sans"/>
              </a:rPr>
              <a:t>НА </a:t>
            </a:r>
            <a:r>
              <a:rPr lang="ru-RU" sz="3600" b="1" i="1" strike="noStrike" cap="all" spc="-1" dirty="0">
                <a:solidFill>
                  <a:srgbClr val="0066B3"/>
                </a:solidFill>
                <a:latin typeface="Times New Roman" panose="02020603050405020304" pitchFamily="18" charset="0"/>
                <a:ea typeface="DejaVu Sans"/>
              </a:rPr>
              <a:t>УРОКАХ АНГЛИЙСКОГО ЯЗЫКА</a:t>
            </a:r>
            <a:endParaRPr lang="ru-RU" sz="3600" b="0" strike="noStrike" cap="all" spc="-1" dirty="0">
              <a:latin typeface="Times New Roman" panose="02020603050405020304" pitchFamily="18" charset="0"/>
            </a:endParaRPr>
          </a:p>
        </p:txBody>
      </p:sp>
      <p:sp>
        <p:nvSpPr>
          <p:cNvPr id="50" name="CustomShape 3"/>
          <p:cNvSpPr/>
          <p:nvPr/>
        </p:nvSpPr>
        <p:spPr>
          <a:xfrm>
            <a:off x="4590309" y="4259657"/>
            <a:ext cx="6423120" cy="225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ru-RU" sz="2600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учитель английского языка </a:t>
            </a:r>
          </a:p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ru-RU" sz="2600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МБОУ «</a:t>
            </a:r>
            <a:r>
              <a:rPr lang="ru-RU" sz="2600" spc="-1" dirty="0" err="1" smtClean="0">
                <a:solidFill>
                  <a:srgbClr val="000000"/>
                </a:solidFill>
                <a:latin typeface="Trebuchet MS"/>
                <a:ea typeface="DejaVu Sans"/>
              </a:rPr>
              <a:t>Черемшанская</a:t>
            </a:r>
            <a:r>
              <a:rPr lang="ru-RU" sz="2600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 ООШ» </a:t>
            </a:r>
          </a:p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ru-RU" sz="2600" spc="-1" dirty="0" err="1" smtClean="0">
                <a:solidFill>
                  <a:srgbClr val="000000"/>
                </a:solidFill>
                <a:latin typeface="Trebuchet MS"/>
                <a:ea typeface="DejaVu Sans"/>
              </a:rPr>
              <a:t>Апастовского</a:t>
            </a:r>
            <a:r>
              <a:rPr lang="ru-RU" sz="2600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 района</a:t>
            </a:r>
            <a:endParaRPr lang="ru-RU" sz="2600" spc="-1" dirty="0" smtClean="0">
              <a:solidFill>
                <a:srgbClr val="000000"/>
              </a:solidFill>
              <a:latin typeface="Trebuchet MS"/>
              <a:ea typeface="DejaVu Sans"/>
            </a:endParaRPr>
          </a:p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ru-RU" sz="2600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 </a:t>
            </a:r>
            <a:r>
              <a:rPr lang="ru-RU" sz="2600" spc="-1" dirty="0" err="1" smtClean="0">
                <a:solidFill>
                  <a:srgbClr val="000000"/>
                </a:solidFill>
                <a:latin typeface="Trebuchet MS"/>
                <a:ea typeface="DejaVu Sans"/>
              </a:rPr>
              <a:t>Л.Т.Назмеева</a:t>
            </a:r>
            <a:endParaRPr lang="ru-RU" sz="2600" spc="-1" dirty="0" smtClean="0">
              <a:solidFill>
                <a:srgbClr val="000000"/>
              </a:solidFill>
              <a:latin typeface="Trebuchet MS"/>
              <a:ea typeface="DejaVu Sans"/>
            </a:endParaRPr>
          </a:p>
          <a:p>
            <a:pPr algn="r">
              <a:lnSpc>
                <a:spcPct val="100000"/>
              </a:lnSpc>
              <a:spcBef>
                <a:spcPts val="1001"/>
              </a:spcBef>
            </a:pPr>
            <a:endParaRPr lang="ru-RU" sz="26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freeze">
                      <p:stCondLst>
                        <p:cond delay="indefinite"/>
                      </p:stCondLst>
                      <p:childTnLst>
                        <p:par>
                          <p:cTn id="4" fill="freeze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914400" y="609480"/>
            <a:ext cx="10911840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 </a:t>
            </a: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4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. Упражнение в опознавании интернационализмов: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-Найдите  во  второй  колонке  перевод  к  каждому  слову  из  первой  (без словаря), опираясь на графический образ слов.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-Подчеркните   в   данных   утверждениях   интернациональные   слова, определите их значение в родном языке и иностранном языках.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-Распределите  весь  список  слов  на  две  колонки:  интернационализмы  и «ложные —друзья  переводчика»,  предварительно  прочитав  следующие словосочетания.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1184365" y="609480"/>
            <a:ext cx="10694125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  5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. Упражнения, направленные на  оперирование </a:t>
            </a: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словообразованием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: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-Найдите существительное (прилагательное, глагол) в каждой группе слов.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-Образуйте  от каждого из существительных прилагательное  и наречие;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-Определите  часть  речи  подчеркнутых  слов  и их  значение  (главное  или второстепенное) в данных словосочетаниях.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72" name="CustomShape 2"/>
          <p:cNvSpPr/>
          <p:nvPr/>
        </p:nvSpPr>
        <p:spPr>
          <a:xfrm>
            <a:off x="432000" y="216000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1314994" y="609480"/>
            <a:ext cx="10319656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 </a:t>
            </a: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6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. Упражнения на установление синонимических и антонимических связей</a:t>
            </a: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: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Выберите 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слово, близкое по значению к первым трем словам в каждой строчке.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-Замените  каждое  подчеркнутое  слово  в  предложениях  одним  из </a:t>
            </a:r>
            <a:r>
              <a:rPr lang="ru-RU" sz="3200" spc="-1" dirty="0">
                <a:solidFill>
                  <a:srgbClr val="000000"/>
                </a:solidFill>
                <a:latin typeface="Trebuchet MS"/>
                <a:ea typeface="DejaVu Sans"/>
              </a:rPr>
              <a:t>приведенных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слов.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-Подберите к перечисленным словам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антонимы.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-Распределите перечисленные   слова   по   трем   колонкам:   основные (выделенные шрифтом), синонимы, антонимы.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74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1384663" y="609480"/>
            <a:ext cx="10511246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  7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.  Упражнения  на  ранжирование  слов  по  определенному  принципу  или признаку: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-Расположите слова по степени нарастания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чувств. </a:t>
            </a:r>
          </a:p>
          <a:p>
            <a:pPr>
              <a:lnSpc>
                <a:spcPct val="100000"/>
              </a:lnSpc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-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Расположите  слова,  обозначающие  человеческие  качества,  по  степени важности для вас.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-Расположите  слова  (глаголы),  определяющие  содержание  текста,  в последовательности происходящих событий.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76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1428206" y="609480"/>
            <a:ext cx="10371908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2.Текстовый  </a:t>
            </a:r>
            <a:r>
              <a:rPr lang="ru-RU" sz="36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(</a:t>
            </a:r>
            <a:r>
              <a:rPr lang="ru-RU" sz="3600" b="0" strike="noStrike" spc="-1" dirty="0" err="1">
                <a:solidFill>
                  <a:srgbClr val="ED1C24"/>
                </a:solidFill>
                <a:latin typeface="Trebuchet MS"/>
                <a:ea typeface="Times New Roman"/>
              </a:rPr>
              <a:t>While-reading</a:t>
            </a:r>
            <a:r>
              <a:rPr lang="ru-RU" sz="36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).</a:t>
            </a: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Текстовые    стратегии направлены    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на:     </a:t>
            </a:r>
          </a:p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-понимание   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текста    и формирование  его  интерпретации  у  читающего,  </a:t>
            </a:r>
            <a:endParaRPr lang="ru-RU" sz="3600" b="0" strike="noStrike" spc="-1" dirty="0" smtClean="0">
              <a:solidFill>
                <a:srgbClr val="000000"/>
              </a:solidFill>
              <a:latin typeface="Trebuchet MS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lang="ru-RU" sz="3600" spc="-1" dirty="0">
                <a:solidFill>
                  <a:srgbClr val="000000"/>
                </a:solidFill>
                <a:latin typeface="Trebuchet MS"/>
                <a:ea typeface="Times New Roman"/>
              </a:rPr>
              <a:t>-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размышление 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во  время чтения о том, что и как читает обучающийся 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3600" spc="-1" dirty="0">
                <a:solidFill>
                  <a:srgbClr val="000000"/>
                </a:solidFill>
                <a:latin typeface="Trebuchet MS"/>
                <a:ea typeface="Times New Roman"/>
              </a:rPr>
              <a:t>-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насколько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хорошо понимает прочитанное.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78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1077755" y="504000"/>
            <a:ext cx="10844279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2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  </a:t>
            </a:r>
            <a:r>
              <a:rPr lang="ru-RU" sz="30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На  </a:t>
            </a:r>
            <a:r>
              <a:rPr lang="ru-RU" sz="30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данном  этапе  учитель  может  предложить </a:t>
            </a:r>
            <a:r>
              <a:rPr lang="ru-RU" sz="30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</a:t>
            </a:r>
          </a:p>
          <a:p>
            <a:r>
              <a:rPr lang="ru-RU" sz="3000" spc="-1" dirty="0">
                <a:solidFill>
                  <a:srgbClr val="ED1C24"/>
                </a:solidFill>
                <a:latin typeface="Trebuchet MS"/>
                <a:ea typeface="Times New Roman"/>
              </a:rPr>
              <a:t> </a:t>
            </a:r>
            <a:r>
              <a:rPr lang="ru-RU" sz="3000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    </a:t>
            </a:r>
            <a:r>
              <a:rPr lang="ru-RU" sz="30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учащимся:</a:t>
            </a:r>
            <a:endParaRPr lang="ru-RU" sz="3000" b="0" strike="noStrike" spc="-1" dirty="0">
              <a:latin typeface="Arial"/>
            </a:endParaRPr>
          </a:p>
          <a:p>
            <a:pPr marL="342900" indent="-342900">
              <a:buFontTx/>
              <a:buChar char="-"/>
            </a:pP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найти 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ответы  на  предложенные  вопросы;  </a:t>
            </a:r>
            <a:endParaRPr lang="ru-RU" sz="3000" b="0" strike="noStrike" spc="-1" dirty="0">
              <a:latin typeface="Arial"/>
            </a:endParaRPr>
          </a:p>
          <a:p>
            <a:pPr marL="342900" indent="-342900">
              <a:buFontTx/>
              <a:buChar char="-"/>
            </a:pP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подтвердить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правильность или ложность утверждений, либо выявить, что это  в тексте  не  упомянуто</a:t>
            </a: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;</a:t>
            </a:r>
            <a:endParaRPr lang="ru-RU" sz="3000" b="0" strike="noStrike" spc="-1" dirty="0">
              <a:latin typeface="Arial"/>
            </a:endParaRPr>
          </a:p>
          <a:p>
            <a:pPr marL="342900" indent="-342900">
              <a:buFontTx/>
              <a:buChar char="-"/>
            </a:pP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составить 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предложения  по  порядку; </a:t>
            </a:r>
            <a:endParaRPr lang="ru-RU" sz="3000" b="0" strike="noStrike" spc="-1" dirty="0">
              <a:latin typeface="Arial"/>
            </a:endParaRPr>
          </a:p>
          <a:p>
            <a:pPr marL="342900" indent="-342900">
              <a:buFontTx/>
              <a:buChar char="-"/>
            </a:pP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найти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соответствия;  </a:t>
            </a:r>
            <a:endParaRPr lang="ru-RU" sz="3000" b="0" strike="noStrike" spc="-1" dirty="0">
              <a:latin typeface="Arial"/>
            </a:endParaRPr>
          </a:p>
          <a:p>
            <a:pPr marL="342900" indent="-342900">
              <a:buFontTx/>
              <a:buChar char="-"/>
            </a:pP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выполнить 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задание  на  множественный  выбор; </a:t>
            </a:r>
            <a:endParaRPr lang="ru-RU" sz="3000" b="0" strike="noStrike" spc="-1" dirty="0">
              <a:latin typeface="Arial"/>
            </a:endParaRPr>
          </a:p>
          <a:p>
            <a:pPr marL="342900" indent="-342900">
              <a:buFontTx/>
              <a:buChar char="-"/>
            </a:pP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подобрать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подходящий заголовок к каждому из абзацев; </a:t>
            </a:r>
            <a:endParaRPr lang="ru-RU" sz="3000" b="0" strike="noStrike" spc="-1" dirty="0">
              <a:latin typeface="Arial"/>
            </a:endParaRPr>
          </a:p>
          <a:p>
            <a:pPr marL="342900" indent="-342900">
              <a:buFontTx/>
              <a:buChar char="-"/>
            </a:pP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догадаться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о значении  слова  или  слов  по  </a:t>
            </a: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контексту, какой  из предложенных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переводов  слова  наиболее  точно  отражает  его  значение в  данном контексте; </a:t>
            </a:r>
            <a:endParaRPr lang="ru-RU" sz="3000" b="0" strike="noStrike" spc="-1" dirty="0">
              <a:latin typeface="Arial"/>
            </a:endParaRPr>
          </a:p>
          <a:p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   - восполнить недостающую информацию.</a:t>
            </a:r>
            <a:endParaRPr lang="ru-RU" sz="3000" b="0" strike="noStrike" spc="-1" dirty="0">
              <a:latin typeface="Arial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1077755" y="2186846"/>
            <a:ext cx="1133196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1802673" y="609480"/>
            <a:ext cx="9283337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</a:t>
            </a: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3.Послетекстовый 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(</a:t>
            </a:r>
            <a:r>
              <a:rPr lang="ru-RU" sz="3200" b="0" strike="noStrike" spc="-1" dirty="0" err="1">
                <a:solidFill>
                  <a:srgbClr val="ED1C24"/>
                </a:solidFill>
                <a:latin typeface="Trebuchet MS"/>
                <a:ea typeface="Times New Roman"/>
              </a:rPr>
              <a:t>Post-reading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).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ru-RU" sz="3200" b="0" strike="noStrike" spc="-1" dirty="0" err="1" smtClean="0">
                <a:solidFill>
                  <a:srgbClr val="000000"/>
                </a:solidFill>
                <a:latin typeface="Trebuchet MS"/>
                <a:ea typeface="Times New Roman"/>
              </a:rPr>
              <a:t>Послетекстовые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   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стратегии необходимы   для   проверки   понимания прочитанного   и   служат   средством   контроля   формирования   умений смыслового чтения и возможным использованием полученной информации в будущем.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931817" y="609480"/>
            <a:ext cx="11016343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   </a:t>
            </a: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На 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этом этапе учитель может предложить учащимся: </a:t>
            </a:r>
            <a:endParaRPr lang="ru-RU" sz="3200" b="0" strike="noStrike" spc="-1" dirty="0">
              <a:latin typeface="Arial"/>
            </a:endParaRP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выявить 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новое из прочитанного текста, высказать свое мнение по поводу прочитанного; </a:t>
            </a:r>
            <a:endParaRPr lang="ru-RU" sz="3200" b="0" strike="noStrike" spc="-1" dirty="0">
              <a:latin typeface="Arial"/>
            </a:endParaRP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опровергнуть 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утверждения или согласиться с ними; </a:t>
            </a:r>
            <a:endParaRPr lang="ru-RU" sz="3200" b="0" strike="noStrike" spc="-1" dirty="0">
              <a:latin typeface="Arial"/>
            </a:endParaRP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доказать 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или охарактеризовать что-то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;</a:t>
            </a:r>
            <a:endParaRPr lang="ru-RU" sz="3200" b="0" strike="noStrike" spc="-1" dirty="0">
              <a:latin typeface="Arial"/>
            </a:endParaRP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составить  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план  текста,  выделив  его  основные  мысли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;</a:t>
            </a:r>
            <a:endParaRPr lang="ru-RU" sz="3200" b="0" strike="noStrike" spc="-1" dirty="0">
              <a:latin typeface="Arial"/>
            </a:endParaRP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пересказать/кратко 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изложить содержание текста; </a:t>
            </a:r>
            <a:endParaRPr lang="ru-RU" sz="3200" b="0" strike="noStrike" spc="-1" dirty="0">
              <a:latin typeface="Arial"/>
            </a:endParaRP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рассказать 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текст от лица главного героя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;</a:t>
            </a:r>
            <a:endParaRPr lang="ru-RU" sz="3200" b="0" strike="noStrike" spc="-1" dirty="0">
              <a:latin typeface="Arial"/>
            </a:endParaRPr>
          </a:p>
          <a:p>
            <a:pPr marL="457200" indent="-457200">
              <a:lnSpc>
                <a:spcPct val="100000"/>
              </a:lnSpc>
              <a:buFontTx/>
              <a:buChar char="-"/>
            </a:pP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вставить </a:t>
            </a: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в текст пропущенные слова или 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выражения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 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1112589" y="2212971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2325188" y="519223"/>
            <a:ext cx="8325395" cy="25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3600" b="0" strike="noStrike" spc="-1" dirty="0" smtClean="0">
                <a:solidFill>
                  <a:srgbClr val="5C2D91"/>
                </a:solidFill>
                <a:latin typeface="Trebuchet MS"/>
                <a:ea typeface="Times New Roman"/>
              </a:rPr>
              <a:t>Фрагмент </a:t>
            </a:r>
            <a:r>
              <a:rPr lang="ru-RU" sz="36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урока английского языка, направленные на развитие функциональной и читательской грамотности</a:t>
            </a:r>
            <a:r>
              <a:rPr lang="ru-RU" sz="3600" b="0" strike="noStrike" spc="-1" dirty="0" smtClean="0">
                <a:solidFill>
                  <a:srgbClr val="5C2D91"/>
                </a:solidFill>
                <a:latin typeface="Trebuchet MS"/>
                <a:ea typeface="Times New Roman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ru-RU" sz="3600" spc="-1" dirty="0">
                <a:latin typeface="Arial"/>
              </a:rPr>
              <a:t>6 класс учебник Ваулина Дули «Английский в фокусе</a:t>
            </a:r>
            <a:r>
              <a:rPr lang="ru-RU" sz="3600" spc="-1" dirty="0" smtClean="0">
                <a:latin typeface="Arial"/>
              </a:rPr>
              <a:t>».</a:t>
            </a:r>
          </a:p>
          <a:p>
            <a:pPr>
              <a:lnSpc>
                <a:spcPct val="100000"/>
              </a:lnSpc>
            </a:pPr>
            <a:r>
              <a:rPr lang="ru-RU" sz="3600" spc="-1" dirty="0" smtClean="0">
                <a:latin typeface="Arial"/>
              </a:rPr>
              <a:t> </a:t>
            </a:r>
            <a:r>
              <a:rPr lang="ru-RU" sz="3600" spc="-1" dirty="0">
                <a:latin typeface="Arial"/>
              </a:rPr>
              <a:t>Текст «I </a:t>
            </a:r>
            <a:r>
              <a:rPr lang="ru-RU" sz="3600" spc="-1" dirty="0" err="1">
                <a:latin typeface="Arial"/>
              </a:rPr>
              <a:t>love</a:t>
            </a:r>
            <a:r>
              <a:rPr lang="ru-RU" sz="3600" spc="-1" dirty="0">
                <a:latin typeface="Arial"/>
              </a:rPr>
              <a:t> </a:t>
            </a:r>
            <a:r>
              <a:rPr lang="ru-RU" sz="3600" spc="-1" dirty="0" err="1">
                <a:latin typeface="Arial"/>
              </a:rPr>
              <a:t>Saturday</a:t>
            </a:r>
            <a:r>
              <a:rPr lang="ru-RU" sz="3600" spc="-1" dirty="0">
                <a:latin typeface="Arial"/>
              </a:rPr>
              <a:t>».</a:t>
            </a: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600" b="0" strike="noStrike" spc="-1" dirty="0"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87132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337" t="32912" r="36834" b="19606"/>
          <a:stretch/>
        </p:blipFill>
        <p:spPr>
          <a:xfrm>
            <a:off x="5405718" y="-35859"/>
            <a:ext cx="6589058" cy="677629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7383" y="1341119"/>
            <a:ext cx="58869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rebuchet MS" panose="020B0603020202020204" pitchFamily="34" charset="0"/>
              </a:rPr>
              <a:t>Посмотрите на заголовок. </a:t>
            </a:r>
            <a:endParaRPr lang="ru-RU" sz="3200" dirty="0" smtClean="0">
              <a:latin typeface="Trebuchet MS" panose="020B0603020202020204" pitchFamily="34" charset="0"/>
            </a:endParaRPr>
          </a:p>
          <a:p>
            <a:r>
              <a:rPr lang="ru-RU" sz="3200" dirty="0" smtClean="0">
                <a:latin typeface="Trebuchet MS" panose="020B0603020202020204" pitchFamily="34" charset="0"/>
              </a:rPr>
              <a:t>Какой </a:t>
            </a:r>
            <a:r>
              <a:rPr lang="ru-RU" sz="3200" dirty="0">
                <a:latin typeface="Trebuchet MS" panose="020B0603020202020204" pitchFamily="34" charset="0"/>
              </a:rPr>
              <a:t>день у Энн любимый? </a:t>
            </a:r>
            <a:endParaRPr lang="ru-RU" sz="3200" dirty="0" smtClean="0">
              <a:latin typeface="Trebuchet MS" panose="020B0603020202020204" pitchFamily="34" charset="0"/>
            </a:endParaRPr>
          </a:p>
          <a:p>
            <a:r>
              <a:rPr lang="ru-RU" sz="3200" dirty="0" smtClean="0">
                <a:latin typeface="Trebuchet MS" panose="020B0603020202020204" pitchFamily="34" charset="0"/>
              </a:rPr>
              <a:t>Почему?</a:t>
            </a:r>
          </a:p>
          <a:p>
            <a:r>
              <a:rPr lang="ru-RU" sz="3200" dirty="0" smtClean="0">
                <a:latin typeface="Trebuchet MS" panose="020B0603020202020204" pitchFamily="34" charset="0"/>
              </a:rPr>
              <a:t>Прочитайте </a:t>
            </a:r>
            <a:r>
              <a:rPr lang="ru-RU" sz="3200" dirty="0">
                <a:latin typeface="Trebuchet MS" panose="020B0603020202020204" pitchFamily="34" charset="0"/>
              </a:rPr>
              <a:t>и послушайте, чтобы узнать.</a:t>
            </a:r>
          </a:p>
        </p:txBody>
      </p:sp>
    </p:spTree>
    <p:extLst>
      <p:ext uri="{BB962C8B-B14F-4D97-AF65-F5344CB8AC3E}">
        <p14:creationId xmlns:p14="http://schemas.microsoft.com/office/powerpoint/2010/main" val="63197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1828800" y="609480"/>
            <a:ext cx="9022080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3600" b="0" strike="noStrike" spc="-1" dirty="0">
                <a:solidFill>
                  <a:srgbClr val="EF413D"/>
                </a:solidFill>
                <a:latin typeface="Trebuchet MS"/>
                <a:ea typeface="Times New Roman"/>
              </a:rPr>
              <a:t>Функциональная  грамотность</a:t>
            </a:r>
            <a:r>
              <a:rPr lang="ru-RU" sz="3600" b="0" strike="noStrike" spc="-1" dirty="0">
                <a:solidFill>
                  <a:srgbClr val="5FCBEF"/>
                </a:solidFill>
                <a:latin typeface="Trebuchet MS"/>
                <a:ea typeface="Times New Roman"/>
              </a:rPr>
              <a:t>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– </a:t>
            </a:r>
            <a:endParaRPr lang="ru-RU" sz="3600" b="0" strike="noStrike" spc="-1" dirty="0" smtClean="0">
              <a:solidFill>
                <a:srgbClr val="000000"/>
              </a:solidFill>
              <a:latin typeface="Trebuchet MS"/>
              <a:ea typeface="Times New Roman"/>
            </a:endParaRPr>
          </a:p>
          <a:p>
            <a:pPr>
              <a:lnSpc>
                <a:spcPct val="150000"/>
              </a:lnSpc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это 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умение  применить  полученные  знания иностранного  языка  на  практике,  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то есть 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уметь  свободно  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общаться 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на  иностранном  языке.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52" name="CustomShape 2"/>
          <p:cNvSpPr/>
          <p:nvPr/>
        </p:nvSpPr>
        <p:spPr>
          <a:xfrm>
            <a:off x="432000" y="19519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9844" y="1148130"/>
            <a:ext cx="1166308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rebuchet MS" panose="020B0603020202020204" pitchFamily="34" charset="0"/>
                <a:ea typeface="Andale Sans UI"/>
              </a:rPr>
              <a:t>-предположения </a:t>
            </a:r>
            <a:r>
              <a:rPr lang="ru-RU" sz="3200" dirty="0">
                <a:latin typeface="Trebuchet MS" panose="020B0603020202020204" pitchFamily="34" charset="0"/>
                <a:ea typeface="Andale Sans UI"/>
              </a:rPr>
              <a:t>по </a:t>
            </a:r>
            <a:r>
              <a:rPr lang="ru-RU" sz="3200" dirty="0" smtClean="0">
                <a:latin typeface="Trebuchet MS" panose="020B0603020202020204" pitchFamily="34" charset="0"/>
                <a:ea typeface="Andale Sans UI"/>
              </a:rPr>
              <a:t>заголовку…</a:t>
            </a:r>
          </a:p>
          <a:p>
            <a:r>
              <a:rPr lang="ru-RU" sz="3200" dirty="0">
                <a:latin typeface="Trebuchet MS" panose="020B0603020202020204" pitchFamily="34" charset="0"/>
              </a:rPr>
              <a:t>-вероятностные предложения почему это так, а не </a:t>
            </a:r>
            <a:r>
              <a:rPr lang="ru-RU" sz="3200" dirty="0" smtClean="0">
                <a:latin typeface="Trebuchet MS" panose="020B0603020202020204" pitchFamily="34" charset="0"/>
              </a:rPr>
              <a:t>иначе…</a:t>
            </a:r>
          </a:p>
          <a:p>
            <a:r>
              <a:rPr lang="ru-RU" sz="3200" dirty="0">
                <a:latin typeface="Trebuchet MS" panose="020B0603020202020204" pitchFamily="34" charset="0"/>
              </a:rPr>
              <a:t>-разворачивается </a:t>
            </a:r>
            <a:r>
              <a:rPr lang="ru-RU" sz="3200" dirty="0" smtClean="0">
                <a:latin typeface="Trebuchet MS" panose="020B0603020202020204" pitchFamily="34" charset="0"/>
              </a:rPr>
              <a:t>информация… </a:t>
            </a:r>
          </a:p>
          <a:p>
            <a:r>
              <a:rPr lang="ru-RU" sz="3200" dirty="0">
                <a:latin typeface="Trebuchet MS" panose="020B0603020202020204" pitchFamily="34" charset="0"/>
              </a:rPr>
              <a:t>-провести самоконтроль </a:t>
            </a:r>
            <a:r>
              <a:rPr lang="ru-RU" sz="3200" dirty="0" smtClean="0">
                <a:latin typeface="Trebuchet MS" panose="020B0603020202020204" pitchFamily="34" charset="0"/>
              </a:rPr>
              <a:t>предположений…</a:t>
            </a:r>
          </a:p>
          <a:p>
            <a:r>
              <a:rPr lang="ru-RU" sz="3200" dirty="0">
                <a:latin typeface="Trebuchet MS" panose="020B0603020202020204" pitchFamily="34" charset="0"/>
              </a:rPr>
              <a:t>-провести диалог с самим с </a:t>
            </a:r>
            <a:r>
              <a:rPr lang="ru-RU" sz="3200" dirty="0" smtClean="0">
                <a:latin typeface="Trebuchet MS" panose="020B0603020202020204" pitchFamily="34" charset="0"/>
              </a:rPr>
              <a:t>собой…</a:t>
            </a:r>
          </a:p>
          <a:p>
            <a:r>
              <a:rPr lang="ru-RU" sz="3200" dirty="0" smtClean="0">
                <a:latin typeface="Trebuchet MS" panose="020B0603020202020204" pitchFamily="34" charset="0"/>
              </a:rPr>
              <a:t>-</a:t>
            </a:r>
            <a:r>
              <a:rPr lang="ru-RU" sz="3200" dirty="0">
                <a:latin typeface="Trebuchet MS" panose="020B0603020202020204" pitchFamily="34" charset="0"/>
              </a:rPr>
              <a:t>выбираем самое </a:t>
            </a:r>
            <a:r>
              <a:rPr lang="ru-RU" sz="3200" dirty="0" smtClean="0">
                <a:latin typeface="Trebuchet MS" panose="020B0603020202020204" pitchFamily="34" charset="0"/>
              </a:rPr>
              <a:t>главное… </a:t>
            </a:r>
          </a:p>
          <a:p>
            <a:r>
              <a:rPr lang="ru-RU" sz="3200" dirty="0">
                <a:latin typeface="Trebuchet MS" panose="020B0603020202020204" pitchFamily="34" charset="0"/>
              </a:rPr>
              <a:t>-вернутся к заголовку и сравнить свои </a:t>
            </a:r>
            <a:r>
              <a:rPr lang="ru-RU" sz="3200" dirty="0" smtClean="0">
                <a:latin typeface="Trebuchet MS" panose="020B0603020202020204" pitchFamily="34" charset="0"/>
              </a:rPr>
              <a:t>прогнозы…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14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193074" y="644433"/>
            <a:ext cx="10868297" cy="13179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2600" b="0" strike="noStrike" spc="-1" dirty="0" smtClean="0">
                <a:solidFill>
                  <a:srgbClr val="5C2D91"/>
                </a:solidFill>
                <a:latin typeface="Trebuchet MS"/>
                <a:ea typeface="Times New Roman"/>
              </a:rPr>
              <a:t>       </a:t>
            </a:r>
            <a:r>
              <a:rPr lang="ru-RU" sz="3200" b="0" strike="noStrike" spc="-1" dirty="0" smtClean="0">
                <a:solidFill>
                  <a:srgbClr val="5C2D91"/>
                </a:solidFill>
                <a:latin typeface="Trebuchet MS"/>
                <a:ea typeface="Times New Roman"/>
              </a:rPr>
              <a:t>Использование </a:t>
            </a:r>
            <a:r>
              <a:rPr lang="ru-RU" sz="32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на уроках английского языка подобного рода </a:t>
            </a:r>
            <a:r>
              <a:rPr lang="ru-RU" sz="3200" b="0" strike="noStrike" spc="-1" dirty="0" smtClean="0">
                <a:solidFill>
                  <a:srgbClr val="5C2D91"/>
                </a:solidFill>
                <a:latin typeface="Trebuchet MS"/>
                <a:ea typeface="Times New Roman"/>
              </a:rPr>
              <a:t>заданий </a:t>
            </a:r>
            <a:r>
              <a:rPr lang="ru-RU" sz="32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способствует </a:t>
            </a:r>
            <a:r>
              <a:rPr lang="ru-RU" sz="3200" b="0" strike="noStrike" spc="-1" dirty="0" smtClean="0">
                <a:solidFill>
                  <a:srgbClr val="5C2D91"/>
                </a:solidFill>
                <a:latin typeface="Trebuchet MS"/>
                <a:ea typeface="Times New Roman"/>
              </a:rPr>
              <a:t>комплексному </a:t>
            </a:r>
            <a:r>
              <a:rPr lang="ru-RU" sz="32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освоению учащимися основных видов речевой  деятельности,  а также  развивает  творческое  мышление, приучает учащихся к внимательному и вдумчивому отношению к тексту. </a:t>
            </a:r>
            <a:endParaRPr lang="ru-RU" sz="3200" b="0" strike="noStrike" spc="-1" dirty="0">
              <a:latin typeface="Arial"/>
            </a:endParaRPr>
          </a:p>
          <a:p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Формирование </a:t>
            </a:r>
            <a:r>
              <a:rPr lang="ru-RU" sz="3200" spc="-1" dirty="0">
                <a:solidFill>
                  <a:srgbClr val="ED1C24"/>
                </a:solidFill>
                <a:latin typeface="Trebuchet MS"/>
                <a:ea typeface="Times New Roman"/>
              </a:rPr>
              <a:t> функциональной грамотности</a:t>
            </a:r>
            <a:r>
              <a:rPr lang="ru-RU" sz="3200" b="0" strike="noStrike" spc="-1" dirty="0" smtClean="0">
                <a:solidFill>
                  <a:srgbClr val="5C2D91"/>
                </a:solidFill>
                <a:latin typeface="Trebuchet MS"/>
                <a:ea typeface="Times New Roman"/>
              </a:rPr>
              <a:t> </a:t>
            </a:r>
            <a:r>
              <a:rPr lang="ru-RU" sz="32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средствами иностранного  языка – это  залог успешного применения иностранного  языка в различных сферах деятельности, развитие обучающегося как успешной личности и его дальнейшее саморазвитие.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600" b="0" strike="noStrike" spc="-1" dirty="0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3063309" y="1787862"/>
            <a:ext cx="8595000" cy="187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ru-RU" sz="36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     </a:t>
            </a:r>
            <a:r>
              <a:rPr lang="ru-RU" sz="4000" b="0" strike="noStrike" spc="-1" dirty="0" err="1">
                <a:solidFill>
                  <a:srgbClr val="5C2D91"/>
                </a:solidFill>
                <a:latin typeface="Trebuchet MS"/>
                <a:ea typeface="Times New Roman"/>
              </a:rPr>
              <a:t>Thank</a:t>
            </a:r>
            <a:r>
              <a:rPr lang="ru-RU" sz="40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 </a:t>
            </a:r>
            <a:r>
              <a:rPr lang="ru-RU" sz="4000" b="0" strike="noStrike" spc="-1" dirty="0" err="1">
                <a:solidFill>
                  <a:srgbClr val="5C2D91"/>
                </a:solidFill>
                <a:latin typeface="Trebuchet MS"/>
                <a:ea typeface="Times New Roman"/>
              </a:rPr>
              <a:t>you</a:t>
            </a:r>
            <a:r>
              <a:rPr lang="ru-RU" sz="40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 </a:t>
            </a:r>
            <a:r>
              <a:rPr lang="ru-RU" sz="4000" b="0" strike="noStrike" spc="-1" dirty="0" err="1">
                <a:solidFill>
                  <a:srgbClr val="5C2D91"/>
                </a:solidFill>
                <a:latin typeface="Trebuchet MS"/>
                <a:ea typeface="Times New Roman"/>
              </a:rPr>
              <a:t>for</a:t>
            </a:r>
            <a:r>
              <a:rPr lang="ru-RU" sz="40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 </a:t>
            </a:r>
            <a:r>
              <a:rPr lang="ru-RU" sz="4000" b="0" strike="noStrike" spc="-1" dirty="0" err="1">
                <a:solidFill>
                  <a:srgbClr val="5C2D91"/>
                </a:solidFill>
                <a:latin typeface="Trebuchet MS"/>
                <a:ea typeface="Times New Roman"/>
              </a:rPr>
              <a:t>your</a:t>
            </a:r>
            <a:r>
              <a:rPr lang="ru-RU" sz="40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 </a:t>
            </a:r>
            <a:r>
              <a:rPr lang="ru-RU" sz="4000" b="0" strike="noStrike" spc="-1" dirty="0" err="1">
                <a:solidFill>
                  <a:srgbClr val="5C2D91"/>
                </a:solidFill>
                <a:latin typeface="Trebuchet MS"/>
                <a:ea typeface="Times New Roman"/>
              </a:rPr>
              <a:t>attention</a:t>
            </a:r>
            <a:r>
              <a:rPr lang="ru-RU" sz="40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!</a:t>
            </a:r>
            <a:endParaRPr lang="ru-RU" sz="4000" b="0" strike="noStrike" spc="-1" dirty="0">
              <a:latin typeface="Arial"/>
            </a:endParaRPr>
          </a:p>
          <a:p>
            <a:endParaRPr lang="ru-RU" sz="4000" b="0" strike="noStrike" spc="-1" dirty="0">
              <a:latin typeface="Arial"/>
            </a:endParaRPr>
          </a:p>
          <a:p>
            <a:r>
              <a:rPr lang="ru-RU" sz="40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         Спасибо за внимание!</a:t>
            </a:r>
            <a:endParaRPr lang="ru-RU" sz="4000" b="0" strike="noStrike" spc="-1" dirty="0">
              <a:latin typeface="Arial"/>
            </a:endParaRPr>
          </a:p>
          <a:p>
            <a:endParaRPr lang="ru-RU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4000" b="0" strike="noStrike" spc="-1" dirty="0">
              <a:latin typeface="Arial"/>
            </a:endParaRPr>
          </a:p>
        </p:txBody>
      </p:sp>
      <p:sp>
        <p:nvSpPr>
          <p:cNvPr id="104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1654629" y="243720"/>
            <a:ext cx="10128068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              При 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отборе  текстов  необходимо  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       </a:t>
            </a:r>
          </a:p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руководствоваться 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следующими критериями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 </a:t>
            </a: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актуальность текста для учащихся;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учет возрастных особенностей группы;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наличие новой (для учащихся) информации;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 smtClean="0">
                <a:solidFill>
                  <a:srgbClr val="21409A"/>
                </a:solidFill>
                <a:latin typeface="Trebuchet MS"/>
                <a:ea typeface="DejaVu Sans"/>
              </a:rPr>
              <a:t>- наличие  </a:t>
            </a:r>
            <a:r>
              <a:rPr lang="ru-RU" sz="32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фактов, понятий, </a:t>
            </a:r>
            <a:r>
              <a:rPr lang="ru-RU" sz="3200" b="0" strike="noStrike" spc="-1" dirty="0" smtClean="0">
                <a:solidFill>
                  <a:srgbClr val="21409A"/>
                </a:solidFill>
                <a:latin typeface="Trebuchet MS"/>
                <a:ea typeface="DejaVu Sans"/>
              </a:rPr>
              <a:t>имен, географических названий</a:t>
            </a:r>
            <a:r>
              <a:rPr lang="ru-RU" sz="32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, наименований товаров, цифр, </a:t>
            </a:r>
            <a:r>
              <a:rPr lang="ru-RU" sz="3200" b="0" strike="noStrike" spc="-1" dirty="0" smtClean="0">
                <a:solidFill>
                  <a:srgbClr val="21409A"/>
                </a:solidFill>
                <a:latin typeface="Trebuchet MS"/>
                <a:ea typeface="DejaVu Sans"/>
              </a:rPr>
              <a:t>дат… </a:t>
            </a:r>
          </a:p>
          <a:p>
            <a:pPr>
              <a:lnSpc>
                <a:spcPct val="100000"/>
              </a:lnSpc>
            </a:pPr>
            <a:r>
              <a:rPr lang="ru-RU" sz="3200" spc="-1" dirty="0" smtClean="0">
                <a:solidFill>
                  <a:srgbClr val="21409A"/>
                </a:solidFill>
                <a:latin typeface="Trebuchet MS"/>
                <a:ea typeface="Times New Roman"/>
              </a:rPr>
              <a:t>- </a:t>
            </a:r>
            <a:r>
              <a:rPr lang="ru-RU" sz="3200" b="0" strike="noStrike" spc="-1" dirty="0" smtClean="0">
                <a:solidFill>
                  <a:srgbClr val="21409A"/>
                </a:solidFill>
                <a:latin typeface="Trebuchet MS"/>
                <a:ea typeface="Times New Roman"/>
              </a:rPr>
              <a:t>наличие   </a:t>
            </a:r>
            <a:r>
              <a:rPr lang="ru-RU" sz="3200" b="0" strike="noStrike" spc="-1" dirty="0">
                <a:solidFill>
                  <a:srgbClr val="21409A"/>
                </a:solidFill>
                <a:latin typeface="Trebuchet MS"/>
                <a:ea typeface="Times New Roman"/>
              </a:rPr>
              <a:t>иллюстраций,   схем,   диаграмм;  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21409A"/>
                </a:solidFill>
                <a:latin typeface="Trebuchet MS"/>
                <a:ea typeface="Times New Roman"/>
              </a:rPr>
              <a:t>- наличие   в   тексте «фактов и мнений».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56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56">
                                            <p:txEl>
                                              <p:p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56">
                                            <p:txEl>
                                              <p:pRg st="0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1271450" y="288000"/>
            <a:ext cx="10920549" cy="164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      Материал 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для  составления заданий по  развитию </a:t>
            </a:r>
            <a:r>
              <a:rPr lang="ru-RU" sz="3000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читательск</a:t>
            </a:r>
            <a:r>
              <a:rPr lang="ru-RU" sz="30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ой </a:t>
            </a:r>
            <a:r>
              <a:rPr lang="ru-RU" sz="30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грамотности следует выбирать из жизненных ситуации: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0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поиск  информации  о  работе  в  государственных  учреждениях, молодежных центрах, центрах занятости;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0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заполнение электронных анкет, опросов, резюме;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000" b="0" strike="noStrike" spc="-1" dirty="0" smtClean="0">
                <a:solidFill>
                  <a:srgbClr val="21409A"/>
                </a:solidFill>
                <a:latin typeface="Trebuchet MS"/>
                <a:ea typeface="DejaVu Sans"/>
              </a:rPr>
              <a:t>- поиск  </a:t>
            </a:r>
            <a:r>
              <a:rPr lang="ru-RU" sz="30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билетов на все виды транспорта;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0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изучение расписания движения транспорта;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0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работа с информацией о возможностях отдыха и развлечений;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0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использование сайтов со сводками погоды; 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0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поиск кулинарных рецептов;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000" b="0" strike="noStrike" spc="-1" dirty="0">
                <a:solidFill>
                  <a:srgbClr val="21409A"/>
                </a:solidFill>
                <a:latin typeface="Trebuchet MS"/>
                <a:ea typeface="DejaVu Sans"/>
              </a:rPr>
              <a:t>- поиск информации о фильмах, книгах, музыке и т.д.;</a:t>
            </a:r>
            <a:endParaRPr lang="ru-RU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000" b="0" strike="noStrike" spc="-1" dirty="0">
                <a:solidFill>
                  <a:srgbClr val="21409A"/>
                </a:solidFill>
                <a:latin typeface="Trebuchet MS"/>
                <a:ea typeface="Times New Roman"/>
              </a:rPr>
              <a:t>- выбор товаров в Интернете</a:t>
            </a:r>
            <a:r>
              <a:rPr lang="ru-RU" sz="2600" b="0" strike="noStrike" spc="-1" dirty="0" smtClean="0">
                <a:solidFill>
                  <a:srgbClr val="21409A"/>
                </a:solidFill>
                <a:latin typeface="Trebuchet MS"/>
                <a:ea typeface="Times New Roman"/>
              </a:rPr>
              <a:t>.  </a:t>
            </a:r>
            <a:endParaRPr lang="ru-RU" sz="2600" b="0" strike="noStrike" spc="-1" dirty="0">
              <a:latin typeface="Arial"/>
            </a:endParaRPr>
          </a:p>
        </p:txBody>
      </p:sp>
      <p:sp>
        <p:nvSpPr>
          <p:cNvPr id="58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2272936" y="609480"/>
            <a:ext cx="9483635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Основными  этапами  работы  с  текстом  при  формировании  читательской компетенции учащихся являются</a:t>
            </a:r>
            <a:r>
              <a:rPr lang="ru-RU" sz="3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:</a:t>
            </a:r>
          </a:p>
          <a:p>
            <a:pPr>
              <a:lnSpc>
                <a:spcPct val="100000"/>
              </a:lnSpc>
            </a:pP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1.Предтекстовый (</a:t>
            </a:r>
            <a:r>
              <a:rPr lang="ru-RU" sz="3600" b="0" strike="noStrike" spc="-1" dirty="0" err="1">
                <a:solidFill>
                  <a:srgbClr val="000000"/>
                </a:solidFill>
                <a:latin typeface="Trebuchet MS"/>
                <a:ea typeface="Times New Roman"/>
              </a:rPr>
              <a:t>Pre-reading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).</a:t>
            </a:r>
          </a:p>
          <a:p>
            <a:pPr>
              <a:lnSpc>
                <a:spcPct val="100000"/>
              </a:lnSpc>
            </a:pP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2.Текстовый  (</a:t>
            </a:r>
            <a:r>
              <a:rPr lang="ru-RU" sz="3600" b="0" strike="noStrike" spc="-1" dirty="0" err="1">
                <a:solidFill>
                  <a:srgbClr val="000000"/>
                </a:solidFill>
                <a:latin typeface="Trebuchet MS"/>
                <a:ea typeface="Times New Roman"/>
              </a:rPr>
              <a:t>While-reading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).</a:t>
            </a:r>
          </a:p>
          <a:p>
            <a:pPr>
              <a:lnSpc>
                <a:spcPct val="100000"/>
              </a:lnSpc>
            </a:pP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3.Послетекстовый (</a:t>
            </a:r>
            <a:r>
              <a:rPr lang="ru-RU" sz="3600" b="0" strike="noStrike" spc="-1" dirty="0" err="1">
                <a:solidFill>
                  <a:srgbClr val="000000"/>
                </a:solidFill>
                <a:latin typeface="Trebuchet MS"/>
                <a:ea typeface="Times New Roman"/>
              </a:rPr>
              <a:t>Post-reading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).</a:t>
            </a:r>
            <a:r>
              <a:rPr lang="ru-RU" sz="3600" b="0" strike="noStrike" spc="-1" dirty="0">
                <a:solidFill>
                  <a:srgbClr val="5FCBEF"/>
                </a:solidFill>
                <a:latin typeface="Trebuchet MS"/>
                <a:ea typeface="Times New Roman"/>
              </a:rPr>
              <a:t> 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ustomShape 1"/>
          <p:cNvSpPr/>
          <p:nvPr/>
        </p:nvSpPr>
        <p:spPr>
          <a:xfrm>
            <a:off x="1837509" y="609480"/>
            <a:ext cx="9797141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 </a:t>
            </a:r>
            <a:r>
              <a:rPr lang="ru-RU" sz="3600" b="0" strike="noStrike" spc="-1" dirty="0" err="1" smtClean="0">
                <a:solidFill>
                  <a:srgbClr val="ED1C24"/>
                </a:solidFill>
                <a:latin typeface="Trebuchet MS"/>
                <a:ea typeface="Times New Roman"/>
              </a:rPr>
              <a:t>Предтекстовый</a:t>
            </a:r>
            <a:r>
              <a:rPr lang="ru-RU" sz="3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</a:t>
            </a:r>
            <a:r>
              <a:rPr lang="ru-RU" sz="36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(</a:t>
            </a:r>
            <a:r>
              <a:rPr lang="ru-RU" sz="3600" b="0" strike="noStrike" spc="-1" dirty="0" err="1">
                <a:solidFill>
                  <a:srgbClr val="ED1C24"/>
                </a:solidFill>
                <a:latin typeface="Trebuchet MS"/>
                <a:ea typeface="Times New Roman"/>
              </a:rPr>
              <a:t>Pre-reading</a:t>
            </a:r>
            <a:r>
              <a:rPr lang="ru-RU" sz="36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).</a:t>
            </a:r>
            <a:r>
              <a:rPr lang="ru-RU" sz="3600" b="0" strike="noStrike" spc="-1" dirty="0">
                <a:solidFill>
                  <a:srgbClr val="5FCBEF"/>
                </a:solidFill>
                <a:latin typeface="Trebuchet MS"/>
                <a:ea typeface="Times New Roman"/>
              </a:rPr>
              <a:t> </a:t>
            </a: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5FCBEF"/>
                </a:solidFill>
                <a:latin typeface="Trebuchet MS"/>
                <a:ea typeface="DejaVu Sans"/>
              </a:rPr>
              <a:t>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Задачами данного этапа являются: </a:t>
            </a: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 создание мотива чтения; </a:t>
            </a: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 развитие умения прогнозирования;   </a:t>
            </a: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 - активизация   фоновых   знаний   и   </a:t>
            </a:r>
            <a:r>
              <a:rPr lang="ru-RU" sz="3600" b="0" strike="noStrike" spc="-1" dirty="0" smtClean="0">
                <a:solidFill>
                  <a:srgbClr val="000000"/>
                </a:solidFill>
                <a:latin typeface="Trebuchet MS"/>
                <a:ea typeface="Times New Roman"/>
              </a:rPr>
              <a:t>снятие   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языковых трудностей.</a:t>
            </a: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600" b="0" strike="noStrike" spc="-1" dirty="0" smtClean="0">
              <a:solidFill>
                <a:srgbClr val="5C2D91"/>
              </a:solidFill>
              <a:latin typeface="Trebuchet MS"/>
              <a:ea typeface="Times New Roman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solidFill>
                  <a:srgbClr val="5C2D91"/>
                </a:solidFill>
                <a:latin typeface="Trebuchet MS"/>
                <a:ea typeface="Times New Roman"/>
              </a:rPr>
              <a:t>Таким </a:t>
            </a:r>
            <a:r>
              <a:rPr lang="ru-RU" sz="36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образом, </a:t>
            </a:r>
            <a:r>
              <a:rPr lang="ru-RU" sz="3600" b="0" strike="noStrike" spc="-1" smtClean="0">
                <a:solidFill>
                  <a:srgbClr val="5C2D91"/>
                </a:solidFill>
                <a:latin typeface="Trebuchet MS"/>
                <a:ea typeface="Times New Roman"/>
              </a:rPr>
              <a:t>выделяются семь групп </a:t>
            </a:r>
            <a:r>
              <a:rPr lang="ru-RU" sz="3600" b="0" strike="noStrike" spc="-1" dirty="0">
                <a:solidFill>
                  <a:srgbClr val="5C2D91"/>
                </a:solidFill>
                <a:latin typeface="Trebuchet MS"/>
                <a:ea typeface="Times New Roman"/>
              </a:rPr>
              <a:t>упражнений:</a:t>
            </a:r>
            <a:r>
              <a:rPr lang="ru-RU" sz="36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 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62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ustomShape 1"/>
          <p:cNvSpPr/>
          <p:nvPr/>
        </p:nvSpPr>
        <p:spPr>
          <a:xfrm>
            <a:off x="1515291" y="609480"/>
            <a:ext cx="10476412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1.Упражнения 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на соотнесение слова с темой.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-Заполните пропуски в предложении одним из указанных слов.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-Найдите и замените слова в предложении, которые не подходят по смыслу.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-В каждой группе слов найдите одно с наиболее общим значением.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-Каждой группе слов найдите одно, не принадлежащее по значению к этой группе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.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64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ustomShape 1"/>
          <p:cNvSpPr/>
          <p:nvPr/>
        </p:nvSpPr>
        <p:spPr>
          <a:xfrm>
            <a:off x="990669" y="69549"/>
            <a:ext cx="11201331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</a:t>
            </a: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2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. Упражнения на понимание лексико-тематической основы текста.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-Прочитайте опорные слова и словосочетания текста и назовите его тему.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-Запишите  ключевое  слово заголовка  (или  весь  заголовок)  и  составьте схему, заполняя её ассоциациями.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-Взгляните на фотографию и выберите из списка слов те, которые подходят для описания ситуации, изображённой на ней.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-Ознакомьтесь  с  новыми  словами  и  словосочетаниями  (которые  даны  с переводом) и, не читая текст, скажите, о чём может идти в нём речь.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stomShape 1"/>
          <p:cNvSpPr/>
          <p:nvPr/>
        </p:nvSpPr>
        <p:spPr>
          <a:xfrm>
            <a:off x="955833" y="174051"/>
            <a:ext cx="11236167" cy="1319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6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         </a:t>
            </a: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3</a:t>
            </a:r>
            <a:r>
              <a:rPr lang="ru-RU" sz="3200" b="0" strike="noStrike" spc="-1" dirty="0">
                <a:solidFill>
                  <a:srgbClr val="ED1C24"/>
                </a:solidFill>
                <a:latin typeface="Trebuchet MS"/>
                <a:ea typeface="Times New Roman"/>
              </a:rPr>
              <a:t>. Упражнения в работе с заглавием текста</a:t>
            </a:r>
            <a:r>
              <a:rPr lang="ru-RU" sz="3200" b="0" strike="noStrike" spc="-1" dirty="0" smtClean="0">
                <a:solidFill>
                  <a:srgbClr val="ED1C24"/>
                </a:solidFill>
                <a:latin typeface="Trebuchet MS"/>
                <a:ea typeface="Times New Roman"/>
              </a:rPr>
              <a:t>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-Прочитайте заглавие и скажите, о чём (о ком), по-вашему, мнению, будет идти речь в тексте.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-Переведите заглавие и ответьте на вопросы</a:t>
            </a:r>
            <a:r>
              <a:rPr lang="ru-RU" sz="32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ru-RU" sz="28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1.По </a:t>
            </a:r>
            <a:r>
              <a:rPr lang="ru-RU" sz="28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какому слову заглавия можно определить, что речь идёт...? 2. Какое словосочетание наводит на мысль о том, что ...? </a:t>
            </a:r>
            <a:endParaRPr lang="ru-RU" sz="2800" b="0" strike="noStrike" spc="-1" dirty="0" smtClean="0">
              <a:solidFill>
                <a:srgbClr val="000000"/>
              </a:solidFill>
              <a:latin typeface="Trebuchet MS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3</a:t>
            </a:r>
            <a:r>
              <a:rPr lang="ru-RU" sz="28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. По какому слову вы определили, что это информация о 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rebuchet MS"/>
                <a:ea typeface="DejaVu Sans"/>
              </a:rPr>
              <a:t>...?</a:t>
            </a:r>
          </a:p>
          <a:p>
            <a:pPr>
              <a:lnSpc>
                <a:spcPct val="100000"/>
              </a:lnSpc>
            </a:pPr>
            <a:endParaRPr lang="ru-RU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DejaVu Sans"/>
              </a:rPr>
              <a:t>-Придумайте   заглавие,   которым   можно   объединить   три   понятия, определяющих содержание текста.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solidFill>
                  <a:srgbClr val="000000"/>
                </a:solidFill>
                <a:latin typeface="Trebuchet MS"/>
                <a:ea typeface="Times New Roman"/>
              </a:rPr>
              <a:t>-Замените  один  из  членов  предложения  (заголовок)  переведёнными словами.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68" name="CustomShape 2"/>
          <p:cNvSpPr/>
          <p:nvPr/>
        </p:nvSpPr>
        <p:spPr>
          <a:xfrm>
            <a:off x="677160" y="2160720"/>
            <a:ext cx="8595000" cy="387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1030</TotalTime>
  <Words>1130</Words>
  <Application>Microsoft Office PowerPoint</Application>
  <PresentationFormat>Широкоэкранный</PresentationFormat>
  <Paragraphs>130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Andale Sans UI</vt:lpstr>
      <vt:lpstr>Arial</vt:lpstr>
      <vt:lpstr>Century Gothic</vt:lpstr>
      <vt:lpstr>DejaVu Sans</vt:lpstr>
      <vt:lpstr>Times New Roman</vt:lpstr>
      <vt:lpstr>Trebuchet MS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ВИЗИТКА ШМО УЧИТЕЛЕЙ ИНОСТРАННЫХ ЯЗЫКОВ (2012-2013)</dc:title>
  <dc:subject/>
  <dc:creator>Anton</dc:creator>
  <dc:description/>
  <cp:lastModifiedBy>Люция</cp:lastModifiedBy>
  <cp:revision>69</cp:revision>
  <dcterms:created xsi:type="dcterms:W3CDTF">2014-01-20T16:31:29Z</dcterms:created>
  <dcterms:modified xsi:type="dcterms:W3CDTF">2023-02-27T09:43:36Z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Широкоэкранный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6</vt:i4>
  </property>
</Properties>
</file>